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0" r:id="rId1"/>
  </p:sldMasterIdLst>
  <p:notesMasterIdLst>
    <p:notesMasterId r:id="rId18"/>
  </p:notesMasterIdLst>
  <p:sldIdLst>
    <p:sldId id="256" r:id="rId2"/>
    <p:sldId id="257" r:id="rId3"/>
    <p:sldId id="284" r:id="rId4"/>
    <p:sldId id="285" r:id="rId5"/>
    <p:sldId id="263" r:id="rId6"/>
    <p:sldId id="271" r:id="rId7"/>
    <p:sldId id="280" r:id="rId8"/>
    <p:sldId id="281" r:id="rId9"/>
    <p:sldId id="282" r:id="rId10"/>
    <p:sldId id="283" r:id="rId11"/>
    <p:sldId id="270" r:id="rId12"/>
    <p:sldId id="277" r:id="rId13"/>
    <p:sldId id="286" r:id="rId14"/>
    <p:sldId id="276" r:id="rId15"/>
    <p:sldId id="275" r:id="rId16"/>
    <p:sldId id="278" r:id="rId17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6" userDrawn="1">
          <p15:clr>
            <a:srgbClr val="A4A3A4"/>
          </p15:clr>
        </p15:guide>
        <p15:guide id="2" pos="4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64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 showGuides="1">
      <p:cViewPr varScale="1">
        <p:scale>
          <a:sx n="72" d="100"/>
          <a:sy n="72" d="100"/>
        </p:scale>
        <p:origin x="1770" y="78"/>
      </p:cViewPr>
      <p:guideLst>
        <p:guide orient="horz" pos="3096"/>
        <p:guide pos="407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Fan" userId="89803d76acbcc595" providerId="LiveId" clId="{6FF0BD5D-B225-4F32-8CD2-C5A6AB50FBC7}"/>
    <pc:docChg chg="modSld">
      <pc:chgData name="Debbie Fan" userId="89803d76acbcc595" providerId="LiveId" clId="{6FF0BD5D-B225-4F32-8CD2-C5A6AB50FBC7}" dt="2023-09-03T17:29:10.652" v="262" actId="20577"/>
      <pc:docMkLst>
        <pc:docMk/>
      </pc:docMkLst>
      <pc:sldChg chg="modSp mod">
        <pc:chgData name="Debbie Fan" userId="89803d76acbcc595" providerId="LiveId" clId="{6FF0BD5D-B225-4F32-8CD2-C5A6AB50FBC7}" dt="2023-09-03T17:29:10.652" v="262" actId="20577"/>
        <pc:sldMkLst>
          <pc:docMk/>
          <pc:sldMk cId="0" sldId="256"/>
        </pc:sldMkLst>
        <pc:spChg chg="mod">
          <ac:chgData name="Debbie Fan" userId="89803d76acbcc595" providerId="LiveId" clId="{6FF0BD5D-B225-4F32-8CD2-C5A6AB50FBC7}" dt="2023-09-03T17:29:10.652" v="262" actId="20577"/>
          <ac:spMkLst>
            <pc:docMk/>
            <pc:sldMk cId="0" sldId="256"/>
            <ac:spMk id="132" creationId="{00000000-0000-0000-0000-000000000000}"/>
          </ac:spMkLst>
        </pc:spChg>
      </pc:sldChg>
      <pc:sldChg chg="modSp mod">
        <pc:chgData name="Debbie Fan" userId="89803d76acbcc595" providerId="LiveId" clId="{6FF0BD5D-B225-4F32-8CD2-C5A6AB50FBC7}" dt="2023-09-03T17:28:01.956" v="249" actId="1076"/>
        <pc:sldMkLst>
          <pc:docMk/>
          <pc:sldMk cId="2137804666" sldId="277"/>
        </pc:sldMkLst>
        <pc:spChg chg="mod">
          <ac:chgData name="Debbie Fan" userId="89803d76acbcc595" providerId="LiveId" clId="{6FF0BD5D-B225-4F32-8CD2-C5A6AB50FBC7}" dt="2023-09-03T17:28:01.956" v="249" actId="1076"/>
          <ac:spMkLst>
            <pc:docMk/>
            <pc:sldMk cId="2137804666" sldId="277"/>
            <ac:spMk id="5" creationId="{D5379C6F-5DB0-F112-2F2F-28C3B4881444}"/>
          </ac:spMkLst>
        </pc:spChg>
      </pc:sldChg>
      <pc:sldChg chg="modSp mod">
        <pc:chgData name="Debbie Fan" userId="89803d76acbcc595" providerId="LiveId" clId="{6FF0BD5D-B225-4F32-8CD2-C5A6AB50FBC7}" dt="2023-09-03T17:28:34.654" v="251" actId="1076"/>
        <pc:sldMkLst>
          <pc:docMk/>
          <pc:sldMk cId="3745802552" sldId="278"/>
        </pc:sldMkLst>
        <pc:spChg chg="mod">
          <ac:chgData name="Debbie Fan" userId="89803d76acbcc595" providerId="LiveId" clId="{6FF0BD5D-B225-4F32-8CD2-C5A6AB50FBC7}" dt="2023-09-03T17:28:34.654" v="251" actId="1076"/>
          <ac:spMkLst>
            <pc:docMk/>
            <pc:sldMk cId="3745802552" sldId="278"/>
            <ac:spMk id="5" creationId="{D5379C6F-5DB0-F112-2F2F-28C3B48814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33B3132-7D69-B85A-695C-4ACF193E6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E738D-7125-2E47-B49F-DF9C4920FFA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6CC0EB7-E1A8-D963-0D91-74A61B99D8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AE3E672-2538-F48E-29D2-90C02DC8E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74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33B3132-7D69-B85A-695C-4ACF193E6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E738D-7125-2E47-B49F-DF9C4920FFA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6CC0EB7-E1A8-D963-0D91-74A61B99D8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AE3E672-2538-F48E-29D2-90C02DC8E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092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02DDDC3-63B5-CC57-AF7A-0339436D2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7031AD-7E4C-A842-A6C0-05B6FA13F593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D7CCF29-3062-1E46-622F-39C9F3439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A7825F4-09A4-5CE4-79A8-C0D3A51A8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02DDDC3-63B5-CC57-AF7A-0339436D2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7031AD-7E4C-A842-A6C0-05B6FA13F593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D7CCF29-3062-1E46-622F-39C9F3439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A7825F4-09A4-5CE4-79A8-C0D3A51A8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629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9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38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0095" y="260095"/>
            <a:ext cx="12484608" cy="92334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979" y="1254935"/>
            <a:ext cx="10631424" cy="4161536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5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3500" y="5503482"/>
            <a:ext cx="9352384" cy="1974279"/>
          </a:xfrm>
        </p:spPr>
        <p:txBody>
          <a:bodyPr>
            <a:normAutofit/>
          </a:bodyPr>
          <a:lstStyle>
            <a:lvl1pPr marL="0" indent="0" algn="ctr">
              <a:spcBef>
                <a:spcPts val="1422"/>
              </a:spcBef>
              <a:buNone/>
              <a:defRPr sz="2560">
                <a:solidFill>
                  <a:schemeClr val="tx1"/>
                </a:solidFill>
              </a:defRPr>
            </a:lvl1pPr>
            <a:lvl2pPr marL="487672" indent="0" algn="ctr">
              <a:buNone/>
              <a:defRPr sz="2560"/>
            </a:lvl2pPr>
            <a:lvl3pPr marL="975345" indent="0" algn="ctr">
              <a:buNone/>
              <a:defRPr sz="2560"/>
            </a:lvl3pPr>
            <a:lvl4pPr marL="1463017" indent="0" algn="ctr">
              <a:buNone/>
              <a:defRPr sz="2133"/>
            </a:lvl4pPr>
            <a:lvl5pPr marL="1950690" indent="0" algn="ctr">
              <a:buNone/>
              <a:defRPr sz="2133"/>
            </a:lvl5pPr>
            <a:lvl6pPr marL="2438362" indent="0" algn="ctr">
              <a:buNone/>
              <a:defRPr sz="2133"/>
            </a:lvl6pPr>
            <a:lvl7pPr marL="2926034" indent="0" algn="ctr">
              <a:buNone/>
              <a:defRPr sz="2133"/>
            </a:lvl7pPr>
            <a:lvl8pPr marL="3413707" indent="0" algn="ctr">
              <a:buNone/>
              <a:defRPr sz="2133"/>
            </a:lvl8pPr>
            <a:lvl9pPr marL="3901379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110572" y="5310293"/>
            <a:ext cx="87782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5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2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1083733"/>
            <a:ext cx="2479040" cy="76945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1" y="1083733"/>
            <a:ext cx="7924800" cy="76945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9952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22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7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186" y="1669084"/>
            <a:ext cx="10631424" cy="416153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8533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923" y="5908651"/>
            <a:ext cx="9353702" cy="1939635"/>
          </a:xfrm>
        </p:spPr>
        <p:txBody>
          <a:bodyPr anchor="t">
            <a:normAutofit/>
          </a:bodyPr>
          <a:lstStyle>
            <a:lvl1pPr marL="0" indent="0" algn="ctr">
              <a:buNone/>
              <a:defRPr sz="2560">
                <a:solidFill>
                  <a:schemeClr val="tx1"/>
                </a:solidFill>
              </a:defRPr>
            </a:lvl1pPr>
            <a:lvl2pPr marL="48767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45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1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69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3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03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70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37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113281" y="5717914"/>
            <a:ext cx="87782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6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926079"/>
            <a:ext cx="5071872" cy="5722112"/>
          </a:xfrm>
        </p:spPr>
        <p:txBody>
          <a:bodyPr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5453" y="2926080"/>
            <a:ext cx="5071872" cy="5722112"/>
          </a:xfrm>
        </p:spPr>
        <p:txBody>
          <a:bodyPr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846593"/>
            <a:ext cx="5071872" cy="11054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0" b="1"/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3870554"/>
            <a:ext cx="5071872" cy="4811776"/>
          </a:xfrm>
        </p:spPr>
        <p:txBody>
          <a:bodyPr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7118" y="2843068"/>
            <a:ext cx="5071872" cy="11054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0" b="1"/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7118" y="3867480"/>
            <a:ext cx="5071872" cy="4811776"/>
          </a:xfrm>
        </p:spPr>
        <p:txBody>
          <a:bodyPr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9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60576"/>
            <a:ext cx="4031488" cy="2470912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26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802" y="1560576"/>
            <a:ext cx="5901707" cy="663244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31488"/>
            <a:ext cx="4031488" cy="416153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81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9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60576"/>
            <a:ext cx="4031488" cy="2470912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26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6064" y="1521561"/>
            <a:ext cx="6055400" cy="660644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987"/>
            </a:lvl1pPr>
            <a:lvl2pPr marL="487672" indent="0">
              <a:buNone/>
              <a:defRPr sz="2987"/>
            </a:lvl2pPr>
            <a:lvl3pPr marL="975345" indent="0">
              <a:buNone/>
              <a:defRPr sz="2560"/>
            </a:lvl3pPr>
            <a:lvl4pPr marL="1463017" indent="0">
              <a:buNone/>
              <a:defRPr sz="2133"/>
            </a:lvl4pPr>
            <a:lvl5pPr marL="1950690" indent="0">
              <a:buNone/>
              <a:defRPr sz="2133"/>
            </a:lvl5pPr>
            <a:lvl6pPr marL="2438362" indent="0">
              <a:buNone/>
              <a:defRPr sz="2133"/>
            </a:lvl6pPr>
            <a:lvl7pPr marL="2926034" indent="0">
              <a:buNone/>
              <a:defRPr sz="2133"/>
            </a:lvl7pPr>
            <a:lvl8pPr marL="3413707" indent="0">
              <a:buNone/>
              <a:defRPr sz="2133"/>
            </a:lvl8pPr>
            <a:lvl9pPr marL="3901379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31488"/>
            <a:ext cx="4031488" cy="4096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81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0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0096" y="260096"/>
            <a:ext cx="12484608" cy="92334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866987"/>
            <a:ext cx="10533888" cy="1929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2" y="2926080"/>
            <a:ext cx="10531062" cy="5743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196" y="8851669"/>
            <a:ext cx="248434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2425" y="8851669"/>
            <a:ext cx="503229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1500" y="8851669"/>
            <a:ext cx="181996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94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</p:sldLayoutIdLst>
  <p:txStyles>
    <p:titleStyle>
      <a:lvl1pPr algn="l" defTabSz="975345" rtl="0" eaLnBrk="1" latinLnBrk="0" hangingPunct="1">
        <a:lnSpc>
          <a:spcPct val="90000"/>
        </a:lnSpc>
        <a:spcBef>
          <a:spcPct val="0"/>
        </a:spcBef>
        <a:buNone/>
        <a:defRPr sz="56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195069" algn="l" defTabSz="975345" rtl="0" eaLnBrk="1" latinLnBrk="0" hangingPunct="1">
        <a:lnSpc>
          <a:spcPct val="90000"/>
        </a:lnSpc>
        <a:spcBef>
          <a:spcPts val="1422"/>
        </a:spcBef>
        <a:buClr>
          <a:schemeClr val="tx1"/>
        </a:buClr>
        <a:buSzPct val="80000"/>
        <a:buFont typeface="Corbe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95069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780276" indent="-195069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3pPr>
      <a:lvl4pPr marL="1072879" indent="-195069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4pPr>
      <a:lvl5pPr marL="1308595" indent="-195069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5pPr>
      <a:lvl6pPr marL="1564420" indent="-243836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6pPr>
      <a:lvl7pPr marL="1848860" indent="-243836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7pPr>
      <a:lvl8pPr marL="2133300" indent="-243836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8pPr>
      <a:lvl9pPr marL="2417740" indent="-243836" algn="l" defTabSz="975345" rtl="0" eaLnBrk="1" latinLnBrk="0" hangingPunct="1">
        <a:lnSpc>
          <a:spcPct val="90000"/>
        </a:lnSpc>
        <a:spcBef>
          <a:spcPts val="213"/>
        </a:spcBef>
        <a:spcAft>
          <a:spcPts val="427"/>
        </a:spcAft>
        <a:buClr>
          <a:schemeClr val="tx1"/>
        </a:buClr>
        <a:buSzPct val="80000"/>
        <a:buFont typeface="Corbe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45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1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6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34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70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379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 with a boat on it&#10;&#10;Description automatically generated with medium confidence">
            <a:extLst>
              <a:ext uri="{FF2B5EF4-FFF2-40B4-BE49-F238E27FC236}">
                <a16:creationId xmlns:a16="http://schemas.microsoft.com/office/drawing/2014/main" id="{DB4392DC-589A-D13A-249C-CBA213C7C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92" t="2" r="3150" b="20245"/>
          <a:stretch/>
        </p:blipFill>
        <p:spPr>
          <a:xfrm>
            <a:off x="-289721" y="-325121"/>
            <a:ext cx="13294521" cy="7659757"/>
          </a:xfrm>
          <a:prstGeom prst="rect">
            <a:avLst/>
          </a:prstGeom>
        </p:spPr>
      </p:pic>
      <p:sp>
        <p:nvSpPr>
          <p:cNvPr id="131" name="Mira Costa Orchestras…"/>
          <p:cNvSpPr txBox="1">
            <a:spLocks noGrp="1"/>
          </p:cNvSpPr>
          <p:nvPr>
            <p:ph type="ctrTitle"/>
          </p:nvPr>
        </p:nvSpPr>
        <p:spPr>
          <a:xfrm>
            <a:off x="437347" y="5880486"/>
            <a:ext cx="12130106" cy="29083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chemeClr val="bg1">
                    <a:lumMod val="50000"/>
                  </a:schemeClr>
                </a:solidFill>
              </a:rPr>
              <a:t>MCHS </a:t>
            </a:r>
            <a:r>
              <a:rPr sz="6000" dirty="0">
                <a:solidFill>
                  <a:schemeClr val="bg1">
                    <a:lumMod val="50000"/>
                  </a:schemeClr>
                </a:solidFill>
              </a:rPr>
              <a:t>Orchestras</a:t>
            </a:r>
          </a:p>
          <a:p>
            <a:pPr>
              <a:lnSpc>
                <a:spcPct val="100000"/>
              </a:lnSpc>
              <a:defRPr sz="4900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European music tour information meeting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2" name="Double-tap to edit"/>
          <p:cNvSpPr txBox="1">
            <a:spLocks noGrp="1"/>
          </p:cNvSpPr>
          <p:nvPr>
            <p:ph type="subTitle" idx="1"/>
          </p:nvPr>
        </p:nvSpPr>
        <p:spPr>
          <a:xfrm>
            <a:off x="1681347" y="8989978"/>
            <a:ext cx="9352384" cy="197427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Wednesday</a:t>
            </a:r>
            <a:r>
              <a:rPr lang="en-US" sz="2800" b="1">
                <a:solidFill>
                  <a:schemeClr val="bg1">
                    <a:lumMod val="50000"/>
                  </a:schemeClr>
                </a:solidFill>
              </a:rPr>
              <a:t>, September 6,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D24E07-FB91-D894-9B50-3DA6699DB099}"/>
              </a:ext>
            </a:extLst>
          </p:cNvPr>
          <p:cNvSpPr/>
          <p:nvPr/>
        </p:nvSpPr>
        <p:spPr>
          <a:xfrm>
            <a:off x="278296" y="278296"/>
            <a:ext cx="12496800" cy="91970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7858070-A51F-3E85-6488-AE009E7E4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8644"/>
          <a:stretch/>
        </p:blipFill>
        <p:spPr>
          <a:xfrm>
            <a:off x="2807467" y="1549178"/>
            <a:ext cx="7654907" cy="7926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840807-5F6E-CEC5-EF8C-20E4E9DF4E02}"/>
              </a:ext>
            </a:extLst>
          </p:cNvPr>
          <p:cNvSpPr/>
          <p:nvPr/>
        </p:nvSpPr>
        <p:spPr>
          <a:xfrm>
            <a:off x="3273286" y="3845053"/>
            <a:ext cx="2408172" cy="183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6486B5-64A0-555E-B115-0F03ADBA1788}"/>
              </a:ext>
            </a:extLst>
          </p:cNvPr>
          <p:cNvSpPr/>
          <p:nvPr/>
        </p:nvSpPr>
        <p:spPr>
          <a:xfrm>
            <a:off x="3273286" y="1088601"/>
            <a:ext cx="2239617" cy="183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97C831-FC40-9FA7-F89D-8D08CE06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086" y="278296"/>
            <a:ext cx="338967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7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BCC2D5-E90C-52E9-2395-7A5A0105B5DD}"/>
              </a:ext>
            </a:extLst>
          </p:cNvPr>
          <p:cNvSpPr/>
          <p:nvPr/>
        </p:nvSpPr>
        <p:spPr>
          <a:xfrm>
            <a:off x="265042" y="335852"/>
            <a:ext cx="12483549" cy="9037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endParaRPr lang="en-US" sz="1800" dirty="0">
              <a:latin typeface="Segoe UI"/>
              <a:cs typeface="Segoe U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7D5AFA-1E8E-C878-2C65-74D941439DED}"/>
              </a:ext>
            </a:extLst>
          </p:cNvPr>
          <p:cNvCxnSpPr>
            <a:cxnSpLocks/>
          </p:cNvCxnSpPr>
          <p:nvPr/>
        </p:nvCxnSpPr>
        <p:spPr>
          <a:xfrm>
            <a:off x="6135757" y="1444487"/>
            <a:ext cx="0" cy="77127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E14D197-E3B1-4D81-D9F2-05EE1CA48E32}"/>
              </a:ext>
            </a:extLst>
          </p:cNvPr>
          <p:cNvSpPr txBox="1"/>
          <p:nvPr/>
        </p:nvSpPr>
        <p:spPr>
          <a:xfrm>
            <a:off x="609596" y="5246642"/>
            <a:ext cx="5347256" cy="37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Ground Cost includes: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Private Motor Coach throughout as per itinerary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Accommodation (based on twin). Single supplement is available.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Breakfast and dinner daily (not including drinks at dinner)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Performances and concert promotion as per itinerary</a:t>
            </a:r>
          </a:p>
          <a:p>
            <a:pPr marL="342900" marR="0" lvl="0" indent="-34290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PMingLiU" panose="02020500000000000000" pitchFamily="18" charset="-120"/>
              </a:rPr>
              <a:t>Sightseeing activities as per it</a:t>
            </a:r>
            <a:r>
              <a:rPr lang="en-US" sz="1600" dirty="0">
                <a:solidFill>
                  <a:schemeClr val="bg2"/>
                </a:solidFill>
                <a:latin typeface="Segoe UI" panose="020B0502040204020203" pitchFamily="34" charset="0"/>
                <a:ea typeface="PMingLiU" panose="02020500000000000000" pitchFamily="18" charset="-120"/>
              </a:rPr>
              <a:t>inerary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571500" lvl="0" indent="-34290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Every effort will be made to accommodate food allergies and other reasonable food issues.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Rental of large instruments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Each Bus will be assigned a dedicated tour manager.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All Taxes &amp; Gratuities</a:t>
            </a: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endParaRPr lang="en-US" sz="1400" dirty="0">
              <a:solidFill>
                <a:schemeClr val="bg2"/>
              </a:solidFill>
              <a:latin typeface="Segoe UI" panose="020B0502040204020203" pitchFamily="34" charset="0"/>
              <a:ea typeface="PMingLiU" panose="02020500000000000000" pitchFamily="18" charset="-12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BCDFFB-66C0-E8DD-71B7-8C09C7FED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151755"/>
              </p:ext>
            </p:extLst>
          </p:nvPr>
        </p:nvGraphicFramePr>
        <p:xfrm>
          <a:off x="669230" y="3476664"/>
          <a:ext cx="5234599" cy="1459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0627">
                  <a:extLst>
                    <a:ext uri="{9D8B030D-6E8A-4147-A177-3AD203B41FA5}">
                      <a16:colId xmlns:a16="http://schemas.microsoft.com/office/drawing/2014/main" val="760613126"/>
                    </a:ext>
                  </a:extLst>
                </a:gridCol>
                <a:gridCol w="2183972">
                  <a:extLst>
                    <a:ext uri="{9D8B030D-6E8A-4147-A177-3AD203B41FA5}">
                      <a16:colId xmlns:a16="http://schemas.microsoft.com/office/drawing/2014/main" val="3301725703"/>
                    </a:ext>
                  </a:extLst>
                </a:gridCol>
              </a:tblGrid>
              <a:tr h="36493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Room Type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Cost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12833"/>
                  </a:ext>
                </a:extLst>
              </a:tr>
              <a:tr h="36493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Student (Based on Twin)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$2,870 per person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44218"/>
                  </a:ext>
                </a:extLst>
              </a:tr>
              <a:tr h="36493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2"/>
                          </a:solidFill>
                        </a:rPr>
                        <a:t>Chaperones (Based on Twin)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</a:rPr>
                        <a:t>$2,295 per person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601022"/>
                  </a:ext>
                </a:extLst>
              </a:tr>
              <a:tr h="36493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Single Supplement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$695 per person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52402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002BB11-D588-7F1B-DE68-E1127354ABDF}"/>
              </a:ext>
            </a:extLst>
          </p:cNvPr>
          <p:cNvSpPr/>
          <p:nvPr/>
        </p:nvSpPr>
        <p:spPr>
          <a:xfrm>
            <a:off x="606280" y="3456832"/>
            <a:ext cx="5347253" cy="16054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79371-2A58-E09E-4989-FC88E98FA46F}"/>
              </a:ext>
            </a:extLst>
          </p:cNvPr>
          <p:cNvSpPr txBox="1"/>
          <p:nvPr/>
        </p:nvSpPr>
        <p:spPr>
          <a:xfrm>
            <a:off x="523455" y="1614843"/>
            <a:ext cx="5121965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60"/>
              </a:spcBef>
            </a:pPr>
            <a:r>
              <a:rPr lang="en-US" sz="16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Airfare</a:t>
            </a:r>
            <a:r>
              <a:rPr lang="en-US" sz="1600" b="1" spc="-1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Cost:</a:t>
            </a:r>
            <a:endParaRPr lang="en-US" sz="16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970" marR="5080">
              <a:spcBef>
                <a:spcPts val="660"/>
              </a:spcBef>
            </a:pP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Airfare</a:t>
            </a:r>
            <a:r>
              <a:rPr lang="en-US" sz="1600" spc="-4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will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be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confirmed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approximately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9</a:t>
            </a:r>
            <a:r>
              <a:rPr lang="en-US" sz="1600" spc="-2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months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prior</a:t>
            </a:r>
            <a:r>
              <a:rPr lang="en-US" sz="1600" spc="-1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to</a:t>
            </a:r>
            <a:r>
              <a:rPr lang="en-US" sz="1600" spc="-2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the</a:t>
            </a:r>
            <a:r>
              <a:rPr lang="en-US" sz="1600" spc="-3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spc="-10" dirty="0">
                <a:solidFill>
                  <a:schemeClr val="bg2"/>
                </a:solidFill>
                <a:latin typeface="Segoe UI"/>
                <a:cs typeface="Segoe UI"/>
              </a:rPr>
              <a:t>tour.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Because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of</a:t>
            </a:r>
            <a:r>
              <a:rPr lang="en-US" sz="1600" spc="-1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the</a:t>
            </a:r>
            <a:r>
              <a:rPr lang="en-US" sz="1600" spc="-2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size,</a:t>
            </a:r>
            <a:r>
              <a:rPr lang="en-US" sz="1600" spc="-2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the</a:t>
            </a:r>
            <a:r>
              <a:rPr lang="en-US" sz="1600" spc="-2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group</a:t>
            </a:r>
            <a:r>
              <a:rPr lang="en-US" sz="1600" spc="-1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may</a:t>
            </a:r>
            <a:r>
              <a:rPr lang="en-US" sz="1600" spc="-1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be</a:t>
            </a:r>
            <a:r>
              <a:rPr lang="en-US" sz="1600" spc="-2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divided</a:t>
            </a:r>
            <a:r>
              <a:rPr lang="en-US" sz="1600" spc="-2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over</a:t>
            </a:r>
            <a:r>
              <a:rPr lang="en-US" sz="1600" spc="-2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spc="-10" dirty="0">
                <a:solidFill>
                  <a:schemeClr val="bg2"/>
                </a:solidFill>
                <a:latin typeface="Segoe UI"/>
                <a:cs typeface="Segoe UI"/>
              </a:rPr>
              <a:t>different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flights/airlines.</a:t>
            </a:r>
            <a:r>
              <a:rPr lang="en-US" sz="1600" spc="21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Airfare</a:t>
            </a:r>
            <a:r>
              <a:rPr lang="en-US" sz="1600" spc="-2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estimate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is</a:t>
            </a:r>
            <a:r>
              <a:rPr lang="en-US" sz="1600" spc="-3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between</a:t>
            </a:r>
            <a:r>
              <a:rPr lang="en-US" sz="1600" spc="-2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$1,500</a:t>
            </a:r>
            <a:r>
              <a:rPr lang="en-US" sz="1600" spc="-5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-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$2,000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Segoe UI"/>
                <a:cs typeface="Segoe UI"/>
              </a:rPr>
              <a:t>per</a:t>
            </a:r>
            <a:r>
              <a:rPr lang="en-US" sz="1600" spc="-30" dirty="0">
                <a:solidFill>
                  <a:schemeClr val="bg2"/>
                </a:solidFill>
                <a:latin typeface="Segoe UI"/>
                <a:cs typeface="Segoe UI"/>
              </a:rPr>
              <a:t> </a:t>
            </a:r>
            <a:r>
              <a:rPr lang="en-US" sz="1600" spc="-10" dirty="0">
                <a:solidFill>
                  <a:schemeClr val="bg2"/>
                </a:solidFill>
                <a:latin typeface="Segoe UI"/>
                <a:cs typeface="Segoe UI"/>
              </a:rPr>
              <a:t>person.</a:t>
            </a:r>
            <a:endParaRPr lang="en-US" sz="1600" dirty="0">
              <a:solidFill>
                <a:schemeClr val="bg2"/>
              </a:solidFill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en-US" sz="1600" b="1" dirty="0">
                <a:solidFill>
                  <a:schemeClr val="bg2"/>
                </a:solidFill>
                <a:latin typeface="Calibri"/>
                <a:cs typeface="Calibri"/>
              </a:rPr>
              <a:t>Ground</a:t>
            </a:r>
            <a:r>
              <a:rPr lang="en-US" sz="1600" b="1" spc="-1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bg2"/>
                </a:solidFill>
                <a:latin typeface="Calibri"/>
                <a:cs typeface="Calibri"/>
              </a:rPr>
              <a:t>Cost:</a:t>
            </a:r>
            <a:r>
              <a:rPr lang="en-US" sz="1600" b="1" spc="-2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bg2"/>
                </a:solidFill>
                <a:latin typeface="Calibri"/>
                <a:cs typeface="Calibri"/>
              </a:rPr>
              <a:t>(airfare</a:t>
            </a:r>
            <a:r>
              <a:rPr lang="en-US" sz="1600" b="1" spc="-3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1600" b="1" dirty="0">
                <a:solidFill>
                  <a:schemeClr val="bg2"/>
                </a:solidFill>
                <a:latin typeface="Calibri"/>
                <a:cs typeface="Calibri"/>
              </a:rPr>
              <a:t>not</a:t>
            </a:r>
            <a:r>
              <a:rPr lang="en-US" sz="1600" b="1" spc="-10" dirty="0">
                <a:solidFill>
                  <a:schemeClr val="bg2"/>
                </a:solidFill>
                <a:latin typeface="Calibri"/>
                <a:cs typeface="Calibri"/>
              </a:rPr>
              <a:t> included)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16C12-410C-5579-F460-37AF7D4EE376}"/>
              </a:ext>
            </a:extLst>
          </p:cNvPr>
          <p:cNvSpPr txBox="1"/>
          <p:nvPr/>
        </p:nvSpPr>
        <p:spPr>
          <a:xfrm>
            <a:off x="6639139" y="1327890"/>
            <a:ext cx="5418332" cy="614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endParaRPr lang="en-US" sz="1400" dirty="0">
              <a:solidFill>
                <a:schemeClr val="bg2"/>
              </a:solidFill>
              <a:latin typeface="Segoe UI" panose="020B0502040204020203" pitchFamily="34" charset="0"/>
              <a:ea typeface="PMingLiU" panose="02020500000000000000" pitchFamily="18" charset="-12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Ground cost does not Include: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Airfare not included (see above)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Lunches &amp; drinks at dinner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317500" lvl="0" indent="-34290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Passport Fees (everyone must have a passport book valid until at least 3 months, 6 months recommended after the last day of the tour)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ETIAS fee (7 euros)– required as of November 2023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Travel Medical Insurance (required)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4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 Cancellation Insurance (strongly recommended)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Single room supplement charge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endParaRPr lang="en-US" sz="1600" dirty="0">
              <a:solidFill>
                <a:schemeClr val="bg2"/>
              </a:solidFill>
              <a:latin typeface="Segoe UI" panose="020B0502040204020203" pitchFamily="34" charset="0"/>
              <a:ea typeface="PMingLiU" panose="02020500000000000000" pitchFamily="18" charset="-12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Payment Deposit Schedule (per person):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$750 – May 1, 2023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$750 – Sept 29, 2023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$1,000 – Nov 17, 2023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$1,000 – Jan. 15, 2024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 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Balance – April 12, 2024</a:t>
            </a:r>
          </a:p>
          <a:p>
            <a:pPr marL="342900" marR="0" lvl="0" indent="-34290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6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 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Cancellation Policy: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 </a:t>
            </a:r>
          </a:p>
          <a:p>
            <a:pPr marR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All Tour deposits and payments are </a:t>
            </a:r>
            <a:r>
              <a:rPr lang="en-US" sz="1600" b="1" u="sng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non-refundable</a:t>
            </a: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. We recommend participants purchase </a:t>
            </a:r>
            <a:r>
              <a:rPr lang="en-US" sz="1600" b="1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Cancel for Any Reason Insurance</a:t>
            </a:r>
            <a:r>
              <a:rPr lang="en-US" sz="1600" dirty="0">
                <a:solidFill>
                  <a:schemeClr val="bg2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to protect their Investment.</a:t>
            </a: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0" marR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endParaRPr lang="en-US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16153-B97B-E692-ECFC-1BA33BF32506}"/>
              </a:ext>
            </a:extLst>
          </p:cNvPr>
          <p:cNvSpPr txBox="1"/>
          <p:nvPr/>
        </p:nvSpPr>
        <p:spPr>
          <a:xfrm>
            <a:off x="4626552" y="379766"/>
            <a:ext cx="3216778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9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Trip Cost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60BC33-8894-9B01-8E7E-8337E11D435B}"/>
              </a:ext>
            </a:extLst>
          </p:cNvPr>
          <p:cNvCxnSpPr/>
          <p:nvPr/>
        </p:nvCxnSpPr>
        <p:spPr>
          <a:xfrm>
            <a:off x="609596" y="1327890"/>
            <a:ext cx="1144787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42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9E0448-5B28-00B4-4F82-D118C3088586}"/>
              </a:ext>
            </a:extLst>
          </p:cNvPr>
          <p:cNvSpPr/>
          <p:nvPr/>
        </p:nvSpPr>
        <p:spPr>
          <a:xfrm>
            <a:off x="251790" y="357809"/>
            <a:ext cx="12501219" cy="9037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ts val="119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16153-B97B-E692-ECFC-1BA33BF32506}"/>
              </a:ext>
            </a:extLst>
          </p:cNvPr>
          <p:cNvSpPr txBox="1"/>
          <p:nvPr/>
        </p:nvSpPr>
        <p:spPr>
          <a:xfrm>
            <a:off x="4010525" y="709556"/>
            <a:ext cx="4646015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9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Shadow Tour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60BC33-8894-9B01-8E7E-8337E11D435B}"/>
              </a:ext>
            </a:extLst>
          </p:cNvPr>
          <p:cNvCxnSpPr/>
          <p:nvPr/>
        </p:nvCxnSpPr>
        <p:spPr>
          <a:xfrm>
            <a:off x="609596" y="1677513"/>
            <a:ext cx="1144787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379C6F-5DB0-F112-2F2F-28C3B4881444}"/>
              </a:ext>
            </a:extLst>
          </p:cNvPr>
          <p:cNvSpPr txBox="1"/>
          <p:nvPr/>
        </p:nvSpPr>
        <p:spPr>
          <a:xfrm>
            <a:off x="1154943" y="2012372"/>
            <a:ext cx="1101055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Culture Path will offer a shadow tour for the orchestra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Cost will be similar to the student ground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Families will have multiple opportunities to share part of tour experience with musicians, including guaranteed seating at all performances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Hotel accommodations will be near musicians but at a different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Information and sign-up link to the shadow tour will be sent out later this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0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9E0448-5B28-00B4-4F82-D118C3088586}"/>
              </a:ext>
            </a:extLst>
          </p:cNvPr>
          <p:cNvSpPr/>
          <p:nvPr/>
        </p:nvSpPr>
        <p:spPr>
          <a:xfrm>
            <a:off x="251790" y="510209"/>
            <a:ext cx="12501219" cy="9037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ts val="119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16153-B97B-E692-ECFC-1BA33BF32506}"/>
              </a:ext>
            </a:extLst>
          </p:cNvPr>
          <p:cNvSpPr txBox="1"/>
          <p:nvPr/>
        </p:nvSpPr>
        <p:spPr>
          <a:xfrm>
            <a:off x="2709333" y="709556"/>
            <a:ext cx="8999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Additional Info &amp; Reminders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60BC33-8894-9B01-8E7E-8337E11D435B}"/>
              </a:ext>
            </a:extLst>
          </p:cNvPr>
          <p:cNvCxnSpPr/>
          <p:nvPr/>
        </p:nvCxnSpPr>
        <p:spPr>
          <a:xfrm>
            <a:off x="609596" y="1677513"/>
            <a:ext cx="1144787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379C6F-5DB0-F112-2F2F-28C3B4881444}"/>
              </a:ext>
            </a:extLst>
          </p:cNvPr>
          <p:cNvSpPr txBox="1"/>
          <p:nvPr/>
        </p:nvSpPr>
        <p:spPr>
          <a:xfrm>
            <a:off x="1548557" y="1864920"/>
            <a:ext cx="1039184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Some limited funds will be made available by the Orchestra Boosters for financial assistance. Families in need of financial assistance will need to submit an application before the required deadline.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Fundraising opportunities will be made available to students to help defray individual trip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Passports need to be valid at least 90 days beyond the intended date of departure. Apply early if you need to order them.</a:t>
            </a:r>
          </a:p>
          <a:p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If applicable, plan ahead with flexible summer school options for students.</a:t>
            </a:r>
          </a:p>
        </p:txBody>
      </p:sp>
    </p:spTree>
    <p:extLst>
      <p:ext uri="{BB962C8B-B14F-4D97-AF65-F5344CB8AC3E}">
        <p14:creationId xmlns:p14="http://schemas.microsoft.com/office/powerpoint/2010/main" val="538924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5B2C2-7DE7-C597-75C5-4D38871D7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13" y="371465"/>
            <a:ext cx="12516173" cy="9010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5820E8-255A-9FE8-6ED2-DE02DF2E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34" y="439678"/>
            <a:ext cx="10533888" cy="227540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Possible Summer School Options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EBDF7-DDD8-1BB2-F3D8-831BB010C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34" y="1973912"/>
            <a:ext cx="10656732" cy="121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AA3C78-D238-DCAB-EA14-A246B4ACAB12}"/>
              </a:ext>
            </a:extLst>
          </p:cNvPr>
          <p:cNvSpPr txBox="1"/>
          <p:nvPr/>
        </p:nvSpPr>
        <p:spPr>
          <a:xfrm>
            <a:off x="1031573" y="2237021"/>
            <a:ext cx="1100140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Fusion Academy –  Personalized private school offers in-person and online programs. Website: www.fusionacademy.com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Opportunities for Learning – WASC-Accredited Public Charter High Schools offering free July Intersession program. Website: julyintersession.org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Study Hut / High Bluff Academy Partnership. Website: Studyhut.com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Please check with your counselors for approval on any classes taken at a non-MBX Summer School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en-US" sz="16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1974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5B2C2-7DE7-C597-75C5-4D38871D7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10" y="371465"/>
            <a:ext cx="12516173" cy="9010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5820E8-255A-9FE8-6ED2-DE02DF2E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34" y="439679"/>
            <a:ext cx="10533888" cy="163866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Trip Cancellation Insurance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EBDF7-DDD8-1BB2-F3D8-831BB010C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34" y="1671284"/>
            <a:ext cx="10656732" cy="121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AA3C78-D238-DCAB-EA14-A246B4ACAB12}"/>
              </a:ext>
            </a:extLst>
          </p:cNvPr>
          <p:cNvSpPr txBox="1"/>
          <p:nvPr/>
        </p:nvSpPr>
        <p:spPr>
          <a:xfrm>
            <a:off x="1069670" y="1769632"/>
            <a:ext cx="10865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MCM ARTS is not authorized to sell insurance. The information below is provided for information purposes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only from Seven Corners Insurance</a:t>
            </a:r>
            <a:r>
              <a:rPr lang="en-US" sz="1600" u="sng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600" b="1" u="sng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People should contact the insurance company of their choice directly for</a:t>
            </a:r>
            <a:br>
              <a:rPr lang="en-US" sz="1600" b="1" u="sng" dirty="0">
                <a:solidFill>
                  <a:schemeClr val="bg2"/>
                </a:solidFill>
              </a:rPr>
            </a:br>
            <a:r>
              <a:rPr lang="en-US" sz="1600" b="1" u="sng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more information</a:t>
            </a:r>
            <a:r>
              <a:rPr lang="en-US" sz="1600" u="sng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You can contact Kendra Anderson, at 800-335-0611 or kendra.Anderson@sevencorners.com directly for more information. </a:t>
            </a:r>
            <a:endParaRPr lang="en-US" sz="1600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3DC8CA1-B250-15CC-76F9-A68FD704E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378618"/>
              </p:ext>
            </p:extLst>
          </p:nvPr>
        </p:nvGraphicFramePr>
        <p:xfrm>
          <a:off x="1341818" y="3343594"/>
          <a:ext cx="10122120" cy="1741299"/>
        </p:xfrm>
        <a:graphic>
          <a:graphicData uri="http://schemas.openxmlformats.org/drawingml/2006/table">
            <a:tbl>
              <a:tblPr/>
              <a:tblGrid>
                <a:gridCol w="2024424">
                  <a:extLst>
                    <a:ext uri="{9D8B030D-6E8A-4147-A177-3AD203B41FA5}">
                      <a16:colId xmlns:a16="http://schemas.microsoft.com/office/drawing/2014/main" val="614282608"/>
                    </a:ext>
                  </a:extLst>
                </a:gridCol>
                <a:gridCol w="2024424">
                  <a:extLst>
                    <a:ext uri="{9D8B030D-6E8A-4147-A177-3AD203B41FA5}">
                      <a16:colId xmlns:a16="http://schemas.microsoft.com/office/drawing/2014/main" val="3720888042"/>
                    </a:ext>
                  </a:extLst>
                </a:gridCol>
                <a:gridCol w="2024424">
                  <a:extLst>
                    <a:ext uri="{9D8B030D-6E8A-4147-A177-3AD203B41FA5}">
                      <a16:colId xmlns:a16="http://schemas.microsoft.com/office/drawing/2014/main" val="4010061173"/>
                    </a:ext>
                  </a:extLst>
                </a:gridCol>
                <a:gridCol w="2024424">
                  <a:extLst>
                    <a:ext uri="{9D8B030D-6E8A-4147-A177-3AD203B41FA5}">
                      <a16:colId xmlns:a16="http://schemas.microsoft.com/office/drawing/2014/main" val="1438649701"/>
                    </a:ext>
                  </a:extLst>
                </a:gridCol>
                <a:gridCol w="2024424">
                  <a:extLst>
                    <a:ext uri="{9D8B030D-6E8A-4147-A177-3AD203B41FA5}">
                      <a16:colId xmlns:a16="http://schemas.microsoft.com/office/drawing/2014/main" val="4145967789"/>
                    </a:ext>
                  </a:extLst>
                </a:gridCol>
              </a:tblGrid>
              <a:tr h="37849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Age of Traveler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Standard Policy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+IFAR upgrade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+CFAR upgrade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+CFAR &amp; IFAR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390105"/>
                  </a:ext>
                </a:extLst>
              </a:tr>
              <a:tr h="454269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0-34</a:t>
                      </a:r>
                      <a:endParaRPr lang="en-US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$209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$215.27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$296.78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$303.05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50353"/>
                  </a:ext>
                </a:extLst>
              </a:tr>
              <a:tr h="454269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35-55</a:t>
                      </a:r>
                      <a:endParaRPr lang="en-US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$280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$288.40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$397.60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$406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556349"/>
                  </a:ext>
                </a:extLst>
              </a:tr>
              <a:tr h="454269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56-70</a:t>
                      </a:r>
                      <a:endParaRPr lang="en-US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$457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$470.71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$648.94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$662.65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475357"/>
                  </a:ext>
                </a:extLst>
              </a:tr>
            </a:tbl>
          </a:graphicData>
        </a:graphic>
      </p:graphicFrame>
      <p:sp>
        <p:nvSpPr>
          <p:cNvPr id="26" name="Rectangle 1">
            <a:extLst>
              <a:ext uri="{FF2B5EF4-FFF2-40B4-BE49-F238E27FC236}">
                <a16:creationId xmlns:a16="http://schemas.microsoft.com/office/drawing/2014/main" id="{B2881830-D27F-37AA-6EE0-4D7EAE8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282" y="2865958"/>
            <a:ext cx="108643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Estimated Round Trip Choice Group Plan Cost Per Traveler: $4,501 - $5,000 as of 3/10/23</a:t>
            </a:r>
            <a:endParaRPr kumimoji="0" lang="en-US" altLang="en-US" sz="20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286078-3C9D-80AB-A6AC-65F0DFEB5E94}"/>
              </a:ext>
            </a:extLst>
          </p:cNvPr>
          <p:cNvSpPr txBox="1"/>
          <p:nvPr/>
        </p:nvSpPr>
        <p:spPr>
          <a:xfrm>
            <a:off x="381259" y="5310808"/>
            <a:ext cx="75272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</a:rPr>
              <a:t>Interruption For Any Reason (IFAR)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IFAR allows you to claim for up to 75% of unused, forfeited prepaid non-refundable payments, as well as transportation costs to either re-join your trip or return home early for a non-covered reason.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Interruption of Trip must be made at least 2 days after Trip Start for benefits to apply.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Meeting these required conditions allows the traveler to interrupt their trip for any reason (homesick, pet is sick, war breaks out).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AF4F3D-87AC-9449-1D9A-427D14666A44}"/>
              </a:ext>
            </a:extLst>
          </p:cNvPr>
          <p:cNvSpPr txBox="1"/>
          <p:nvPr/>
        </p:nvSpPr>
        <p:spPr>
          <a:xfrm>
            <a:off x="381259" y="7281743"/>
            <a:ext cx="78187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</a:rPr>
              <a:t>Cancel for Any Reason (CFAR)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CFAR allows you to cancel your trip for a non-covered reason and receive reimbursement of up to 75% of the non-refundable trip costs.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The trip must be cancelled at least 2 days prior to the Trip Start date for benefits to apply.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The CFAR upgrade would allow the traveler to cancel for any reason (vaccine requirements change, border closures, don't want to go, etc.) when they meet these required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A8F92-25BB-3C2B-525E-407CCC0D949E}"/>
              </a:ext>
            </a:extLst>
          </p:cNvPr>
          <p:cNvSpPr txBox="1"/>
          <p:nvPr/>
        </p:nvSpPr>
        <p:spPr>
          <a:xfrm>
            <a:off x="8253924" y="5477084"/>
            <a:ext cx="436961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 err="1">
                <a:solidFill>
                  <a:schemeClr val="tx2">
                    <a:lumMod val="10000"/>
                  </a:schemeClr>
                </a:solidFill>
              </a:rPr>
              <a:t>RoundTrip</a:t>
            </a:r>
            <a:r>
              <a:rPr lang="en-US" sz="1600" b="1" u="sng" dirty="0">
                <a:solidFill>
                  <a:schemeClr val="tx2">
                    <a:lumMod val="10000"/>
                  </a:schemeClr>
                </a:solidFill>
              </a:rPr>
              <a:t> Group Plan Highlights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Trip Cancellation - Up to 100% reimbursement of the non-refundable trip costs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 Trip Interruption - Up to 150% of trip cost for non-refundable and incurred expenses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Primary Medical Coverage - up to $500,000 (Treatment for Covid-19 included)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Emergency Evacuation and Repatriation - benefits up to $1,000,000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 Trip Delay - benefit that goes up to a maximum of $2,000 per person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 Baggage Delay - up to $500 to purchase clothes/toiletries/essentials</a:t>
            </a:r>
          </a:p>
        </p:txBody>
      </p:sp>
    </p:spTree>
    <p:extLst>
      <p:ext uri="{BB962C8B-B14F-4D97-AF65-F5344CB8AC3E}">
        <p14:creationId xmlns:p14="http://schemas.microsoft.com/office/powerpoint/2010/main" val="210687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29E0448-5B28-00B4-4F82-D118C3088586}"/>
              </a:ext>
            </a:extLst>
          </p:cNvPr>
          <p:cNvSpPr/>
          <p:nvPr/>
        </p:nvSpPr>
        <p:spPr>
          <a:xfrm>
            <a:off x="238539" y="335852"/>
            <a:ext cx="12501219" cy="9037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ts val="119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16153-B97B-E692-ECFC-1BA33BF32506}"/>
              </a:ext>
            </a:extLst>
          </p:cNvPr>
          <p:cNvSpPr txBox="1"/>
          <p:nvPr/>
        </p:nvSpPr>
        <p:spPr>
          <a:xfrm>
            <a:off x="4355081" y="709554"/>
            <a:ext cx="3882666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9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Steps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60BC33-8894-9B01-8E7E-8337E11D435B}"/>
              </a:ext>
            </a:extLst>
          </p:cNvPr>
          <p:cNvCxnSpPr/>
          <p:nvPr/>
        </p:nvCxnSpPr>
        <p:spPr>
          <a:xfrm>
            <a:off x="609596" y="1677513"/>
            <a:ext cx="1144787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379C6F-5DB0-F112-2F2F-28C3B4881444}"/>
              </a:ext>
            </a:extLst>
          </p:cNvPr>
          <p:cNvSpPr txBox="1"/>
          <p:nvPr/>
        </p:nvSpPr>
        <p:spPr>
          <a:xfrm>
            <a:off x="1918149" y="2208933"/>
            <a:ext cx="95979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Trip Commitment form is available tonight</a:t>
            </a:r>
          </a:p>
          <a:p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Commitment Form and 1</a:t>
            </a:r>
            <a:r>
              <a:rPr lang="en-US" sz="4000" baseline="30000" dirty="0">
                <a:solidFill>
                  <a:schemeClr val="bg2">
                    <a:lumMod val="50000"/>
                  </a:schemeClr>
                </a:solidFill>
              </a:rPr>
              <a:t>st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 and 2</a:t>
            </a:r>
            <a:r>
              <a:rPr lang="en-US" sz="4000" baseline="30000" dirty="0">
                <a:solidFill>
                  <a:schemeClr val="bg2">
                    <a:lumMod val="50000"/>
                  </a:schemeClr>
                </a:solidFill>
              </a:rPr>
              <a:t>nd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 non-refundable deposits due date is Friday, September 29</a:t>
            </a:r>
            <a:r>
              <a:rPr lang="en-US" sz="40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Return the form/deposits to Mr. Park</a:t>
            </a:r>
          </a:p>
          <a:p>
            <a:pPr lvl="1"/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0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9DDA9-AEE0-A2C1-969A-22F2B814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3" y="374514"/>
            <a:ext cx="12516173" cy="9004572"/>
          </a:xfrm>
          <a:prstGeom prst="rect">
            <a:avLst/>
          </a:prstGeom>
        </p:spPr>
      </p:pic>
      <p:sp>
        <p:nvSpPr>
          <p:cNvPr id="134" name="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Trip Information</a:t>
            </a:r>
            <a:endParaRPr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5" name="Mr. Park’s updates &amp; announcements…"/>
          <p:cNvSpPr txBox="1">
            <a:spLocks noGrp="1"/>
          </p:cNvSpPr>
          <p:nvPr>
            <p:ph type="body" idx="1"/>
          </p:nvPr>
        </p:nvSpPr>
        <p:spPr>
          <a:xfrm>
            <a:off x="1563758" y="2756099"/>
            <a:ext cx="10648740" cy="57437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defTabSz="525779">
              <a:lnSpc>
                <a:spcPct val="120000"/>
              </a:lnSpc>
              <a:spcBef>
                <a:spcPts val="370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  <a:defRPr sz="3870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Travel Dates: June 21 – July 2, 2024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(subject to change - depending on flight schedule)</a:t>
            </a:r>
          </a:p>
          <a:p>
            <a:pPr marL="569913" indent="-569913" defTabSz="525779">
              <a:spcBef>
                <a:spcPts val="370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  <a:defRPr sz="3870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Destination: Prague &amp; Ostrava, Czech Republic and Krakow &amp; Wroclaw, Poland</a:t>
            </a:r>
          </a:p>
          <a:p>
            <a:pPr marL="571500" indent="-571500" defTabSz="525779">
              <a:spcBef>
                <a:spcPts val="370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  <a:defRPr sz="3870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Invited: All MCHS orchestra students including current seniors and recent orchestra alumni</a:t>
            </a:r>
            <a:endParaRPr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7F1408-7880-3E5F-0D25-6930791DA3F2}"/>
              </a:ext>
            </a:extLst>
          </p:cNvPr>
          <p:cNvCxnSpPr/>
          <p:nvPr/>
        </p:nvCxnSpPr>
        <p:spPr>
          <a:xfrm>
            <a:off x="1219200" y="2398643"/>
            <a:ext cx="1064874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C2D4B0CF-A631-265A-8B7B-B149A2A5A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3733" y="650240"/>
            <a:ext cx="11054080" cy="108373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276" b="1" dirty="0">
                <a:latin typeface="Garamond" panose="02020404030301010803" pitchFamily="18" charset="0"/>
              </a:rPr>
              <a:t>Performances in premiere concert venues include the </a:t>
            </a:r>
          </a:p>
          <a:p>
            <a:pPr algn="ctr">
              <a:buFontTx/>
              <a:buNone/>
            </a:pPr>
            <a:r>
              <a:rPr lang="en-US" altLang="en-US" sz="2276" b="1" dirty="0">
                <a:latin typeface="Garamond" panose="02020404030301010803" pitchFamily="18" charset="0"/>
              </a:rPr>
              <a:t>Krakow Philharmonic Hall and the </a:t>
            </a:r>
            <a:r>
              <a:rPr lang="en-US" altLang="en-US" sz="2276" b="1" dirty="0" err="1">
                <a:latin typeface="Garamond" panose="02020404030301010803" pitchFamily="18" charset="0"/>
              </a:rPr>
              <a:t>Rudolfinum</a:t>
            </a:r>
            <a:r>
              <a:rPr lang="en-US" altLang="en-US" sz="2276" b="1" dirty="0">
                <a:latin typeface="Garamond" panose="02020404030301010803" pitchFamily="18" charset="0"/>
              </a:rPr>
              <a:t> in Prague.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7402829A-0372-2144-BF7A-B09E07A65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068" y="2558064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7F3081CB-5010-EFEC-B712-D82DA2042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129" y="289221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0BADEC15-4B0F-CDEF-E8EF-D2FF22F0F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538" y="2341317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5FB02-BC5A-5AC6-42CE-03AC235BF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269" y="1884774"/>
            <a:ext cx="4912924" cy="32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764B0-05EA-CFC3-A913-F51849AA5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217" y="1892490"/>
            <a:ext cx="4997911" cy="3328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B1316-C6AC-F592-286F-80E252E53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174" y="5477370"/>
            <a:ext cx="4947226" cy="3310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3F216-E2CA-7325-E598-EBC6DAF08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217" y="5501492"/>
            <a:ext cx="4774795" cy="336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4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C2D4B0CF-A631-265A-8B7B-B149A2A5A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3733" y="650240"/>
            <a:ext cx="11054080" cy="108373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b="1" dirty="0">
                <a:latin typeface="Garamond" panose="02020404030301010803" pitchFamily="18" charset="0"/>
              </a:rPr>
              <a:t>Additional performances at the Ostrava House of Culture </a:t>
            </a:r>
          </a:p>
          <a:p>
            <a:pPr algn="ctr">
              <a:buFontTx/>
              <a:buNone/>
            </a:pPr>
            <a:r>
              <a:rPr lang="en-US" altLang="en-US" sz="2400" b="1" dirty="0">
                <a:latin typeface="Garamond" panose="02020404030301010803" pitchFamily="18" charset="0"/>
              </a:rPr>
              <a:t>and Wroclaw Academy of Music.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7402829A-0372-2144-BF7A-B09E07A65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068" y="2558064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7F3081CB-5010-EFEC-B712-D82DA2042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129" y="289221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0BADEC15-4B0F-CDEF-E8EF-D2FF22F0F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3538" y="2341317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8ABFF-71DB-02A3-E45A-FD2001F8E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7" y="3095150"/>
            <a:ext cx="4811369" cy="3762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15FCD-54D0-6A2B-7708-8636B826A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399" y="2055030"/>
            <a:ext cx="4638200" cy="3092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9F948E-E436-2FE4-571B-77BD067C8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399" y="5433449"/>
            <a:ext cx="4638200" cy="30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CBE2E47-FD68-E9C5-644D-B945A53F0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17227" y="541867"/>
            <a:ext cx="10620587" cy="43349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276" b="1" dirty="0">
                <a:latin typeface="Garamond" panose="02020404030301010803" pitchFamily="18" charset="0"/>
              </a:rPr>
              <a:t>                                                 Sightseeing…</a:t>
            </a:r>
            <a:endParaRPr lang="en-US" altLang="en-US" sz="1991" b="1" dirty="0">
              <a:latin typeface="Garamond" panose="02020404030301010803" pitchFamily="18" charset="0"/>
            </a:endParaRP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F72593B1-39A7-AA79-B5B1-93930700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733" y="866987"/>
            <a:ext cx="11054080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276" b="1">
              <a:latin typeface="Garamond" panose="02020404030301010803" pitchFamily="18" charset="0"/>
            </a:endParaRP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A511BA0A-2293-CA47-8730-520F62C38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175" y="171365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id="{0A95CD92-1FE2-A889-B792-3BE244AF1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792" y="2165210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3451E388-B136-C030-2497-CEEB0D703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775" y="5698632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B3FFEF68-81B7-B570-7244-AD9F14F5E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494" y="145852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8EE46755-8CC3-BF1B-A105-114AA4578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775" y="206812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95FC9608-B773-36EF-FCB9-7D4A49248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454" y="5680570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710FF-349C-CFF0-BC78-E8124FBD2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538" y="1376626"/>
            <a:ext cx="4770233" cy="3138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1EC51-068A-8497-40EC-19DFF718C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18" y="1670756"/>
            <a:ext cx="5093547" cy="2546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D6B0A-B0C5-3839-9D7D-8436F26AC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325" y="4985174"/>
            <a:ext cx="5046040" cy="3362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D27DC-8CBF-9E51-EEF8-7B576735D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538" y="5131466"/>
            <a:ext cx="4745414" cy="3163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C474A9-8AD0-088D-008C-1C05CDF05E49}"/>
              </a:ext>
            </a:extLst>
          </p:cNvPr>
          <p:cNvSpPr txBox="1"/>
          <p:nvPr/>
        </p:nvSpPr>
        <p:spPr>
          <a:xfrm>
            <a:off x="3047525" y="4596834"/>
            <a:ext cx="1914820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dirty="0"/>
              <a:t>Downtown Krakow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D91CC-A354-5CE2-847F-68E7EE3C7975}"/>
              </a:ext>
            </a:extLst>
          </p:cNvPr>
          <p:cNvSpPr txBox="1"/>
          <p:nvPr/>
        </p:nvSpPr>
        <p:spPr>
          <a:xfrm>
            <a:off x="8285181" y="4352471"/>
            <a:ext cx="2026004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dirty="0" err="1">
                <a:latin typeface="+mj-lt"/>
              </a:rPr>
              <a:t>Wieliczka</a:t>
            </a:r>
            <a:r>
              <a:rPr lang="en-US" sz="1707" dirty="0">
                <a:latin typeface="+mj-lt"/>
              </a:rPr>
              <a:t> Salt Mines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D550D-1E87-FCCB-464B-C88D8026A809}"/>
              </a:ext>
            </a:extLst>
          </p:cNvPr>
          <p:cNvSpPr txBox="1"/>
          <p:nvPr/>
        </p:nvSpPr>
        <p:spPr>
          <a:xfrm>
            <a:off x="8114455" y="8711434"/>
            <a:ext cx="3631681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/>
              <a:t>Madonna Street in Central Ostrava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5E501-BD47-AEC3-ED1E-8C24D8789AD6}"/>
              </a:ext>
            </a:extLst>
          </p:cNvPr>
          <p:cNvSpPr txBox="1"/>
          <p:nvPr/>
        </p:nvSpPr>
        <p:spPr>
          <a:xfrm>
            <a:off x="3243960" y="8626783"/>
            <a:ext cx="1708609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dirty="0"/>
              <a:t>Historic Wroclaw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CBE2E47-FD68-E9C5-644D-B945A53F0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17227" y="541867"/>
            <a:ext cx="10620587" cy="43349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276" b="1" dirty="0">
                <a:latin typeface="Garamond" panose="02020404030301010803" pitchFamily="18" charset="0"/>
              </a:rPr>
              <a:t>                                                 More sightseeing…</a:t>
            </a:r>
            <a:endParaRPr lang="en-US" altLang="en-US" sz="1991" b="1" dirty="0">
              <a:latin typeface="Garamond" panose="02020404030301010803" pitchFamily="18" charset="0"/>
            </a:endParaRP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F72593B1-39A7-AA79-B5B1-93930700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733" y="866987"/>
            <a:ext cx="11054080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276" b="1">
              <a:latin typeface="Garamond" panose="02020404030301010803" pitchFamily="18" charset="0"/>
            </a:endParaRP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A511BA0A-2293-CA47-8730-520F62C38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175" y="171365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id="{0A95CD92-1FE2-A889-B792-3BE244AF1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792" y="2165210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3451E388-B136-C030-2497-CEEB0D703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775" y="5698632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B3FFEF68-81B7-B570-7244-AD9F14F5E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494" y="145852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8EE46755-8CC3-BF1B-A105-114AA4578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775" y="2068125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95FC9608-B773-36EF-FCB9-7D4A49248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454" y="5680570"/>
            <a:ext cx="184731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256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474A9-8AD0-088D-008C-1C05CDF05E49}"/>
              </a:ext>
            </a:extLst>
          </p:cNvPr>
          <p:cNvSpPr txBox="1"/>
          <p:nvPr/>
        </p:nvSpPr>
        <p:spPr>
          <a:xfrm>
            <a:off x="1765607" y="3619243"/>
            <a:ext cx="1898790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dirty="0"/>
              <a:t>Schindler’s Factory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D91CC-A354-5CE2-847F-68E7EE3C7975}"/>
              </a:ext>
            </a:extLst>
          </p:cNvPr>
          <p:cNvSpPr txBox="1"/>
          <p:nvPr/>
        </p:nvSpPr>
        <p:spPr>
          <a:xfrm>
            <a:off x="6126745" y="3699447"/>
            <a:ext cx="1360046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latin typeface="+mj-lt"/>
              </a:rPr>
              <a:t>Auschwitz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D550D-1E87-FCCB-464B-C88D8026A809}"/>
              </a:ext>
            </a:extLst>
          </p:cNvPr>
          <p:cNvSpPr txBox="1"/>
          <p:nvPr/>
        </p:nvSpPr>
        <p:spPr>
          <a:xfrm>
            <a:off x="8026567" y="7829136"/>
            <a:ext cx="3631681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/>
              <a:t>Evening boat cruise &amp; dinner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5E501-BD47-AEC3-ED1E-8C24D8789AD6}"/>
              </a:ext>
            </a:extLst>
          </p:cNvPr>
          <p:cNvSpPr txBox="1"/>
          <p:nvPr/>
        </p:nvSpPr>
        <p:spPr>
          <a:xfrm>
            <a:off x="2517325" y="7829137"/>
            <a:ext cx="3231462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dirty="0"/>
              <a:t>Charles Bridge on the Vltava River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F2BEF-84A8-FF0A-0D63-E3585C77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87" y="1258515"/>
            <a:ext cx="3919849" cy="220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B9589-8421-1695-F91F-5E030DBE7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583" y="1237437"/>
            <a:ext cx="3465690" cy="23116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EE7ECE-4E63-07B7-29C4-4DF678E87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686" y="1192107"/>
            <a:ext cx="3580776" cy="23418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9136D1-7A54-5966-9469-BD3BEB292FEB}"/>
              </a:ext>
            </a:extLst>
          </p:cNvPr>
          <p:cNvSpPr txBox="1"/>
          <p:nvPr/>
        </p:nvSpPr>
        <p:spPr>
          <a:xfrm>
            <a:off x="9725320" y="3662077"/>
            <a:ext cx="1725152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dirty="0"/>
              <a:t>Old Town Prague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4438CB-15B4-6B40-1A20-6A5F6E6BE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569" y="4280909"/>
            <a:ext cx="5043012" cy="3363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C6EC77-7104-EA08-3E23-FC76170DF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792" y="4551349"/>
            <a:ext cx="4626344" cy="30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0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840807-5F6E-CEC5-EF8C-20E4E9DF4E02}"/>
              </a:ext>
            </a:extLst>
          </p:cNvPr>
          <p:cNvSpPr/>
          <p:nvPr/>
        </p:nvSpPr>
        <p:spPr>
          <a:xfrm>
            <a:off x="3261659" y="7342094"/>
            <a:ext cx="2133600" cy="1978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961AE-6D35-5F55-9B58-3364702FCA07}"/>
              </a:ext>
            </a:extLst>
          </p:cNvPr>
          <p:cNvSpPr/>
          <p:nvPr/>
        </p:nvSpPr>
        <p:spPr>
          <a:xfrm>
            <a:off x="254000" y="258417"/>
            <a:ext cx="12496800" cy="9236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8CD440C-C784-62C6-6BB6-7C88C97FC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3500" r="4541" b="61740"/>
          <a:stretch/>
        </p:blipFill>
        <p:spPr>
          <a:xfrm>
            <a:off x="5872922" y="278135"/>
            <a:ext cx="6877878" cy="345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4721B-C540-C1C0-460D-E6930FAA63BA}"/>
              </a:ext>
            </a:extLst>
          </p:cNvPr>
          <p:cNvSpPr txBox="1"/>
          <p:nvPr/>
        </p:nvSpPr>
        <p:spPr>
          <a:xfrm>
            <a:off x="1843697" y="1502295"/>
            <a:ext cx="2835924" cy="92333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508000" dist="50800" dir="10200000" sx="1000" sy="1000" algn="ctr" rotWithShape="0">
              <a:schemeClr val="tx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Itinerary</a:t>
            </a:r>
          </a:p>
        </p:txBody>
      </p:sp>
      <p:pic>
        <p:nvPicPr>
          <p:cNvPr id="12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D3786ED-123D-4670-58CF-E5A6C46F4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100" r="-320" b="6937"/>
          <a:stretch/>
        </p:blipFill>
        <p:spPr>
          <a:xfrm>
            <a:off x="479098" y="3756671"/>
            <a:ext cx="7698721" cy="5369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FB833-5444-25F4-A941-D4B16905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81" y="7014483"/>
            <a:ext cx="2133785" cy="195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6486B5-64A0-555E-B115-0F03ADBA1788}"/>
              </a:ext>
            </a:extLst>
          </p:cNvPr>
          <p:cNvSpPr/>
          <p:nvPr/>
        </p:nvSpPr>
        <p:spPr>
          <a:xfrm>
            <a:off x="907866" y="8948362"/>
            <a:ext cx="2133600" cy="1978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5F96B7-0DEC-4CB1-4F61-E547DED264EE}"/>
              </a:ext>
            </a:extLst>
          </p:cNvPr>
          <p:cNvSpPr/>
          <p:nvPr/>
        </p:nvSpPr>
        <p:spPr>
          <a:xfrm>
            <a:off x="255494" y="242047"/>
            <a:ext cx="12532659" cy="93053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CE3A33B-1AB3-C3B9-CF4F-82A6F60C6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67929" r="2471" b="12845"/>
          <a:stretch/>
        </p:blipFill>
        <p:spPr>
          <a:xfrm>
            <a:off x="348789" y="7051600"/>
            <a:ext cx="7195932" cy="1939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6486B5-64A0-555E-B115-0F03ADBA1788}"/>
              </a:ext>
            </a:extLst>
          </p:cNvPr>
          <p:cNvSpPr/>
          <p:nvPr/>
        </p:nvSpPr>
        <p:spPr>
          <a:xfrm>
            <a:off x="3352801" y="5501576"/>
            <a:ext cx="2133600" cy="145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653AE-80E7-DCB0-645C-7EB4E031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1" y="8938319"/>
            <a:ext cx="2133785" cy="146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3CDB73-C30F-781D-B50D-A2C1A7DE28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4" t="64701" r="5039" b="23501"/>
          <a:stretch/>
        </p:blipFill>
        <p:spPr>
          <a:xfrm>
            <a:off x="348789" y="5827492"/>
            <a:ext cx="6930888" cy="10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114FC9-6B28-4073-30C0-401DA5C6A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t="16423" r="4430" b="42559"/>
          <a:stretch/>
        </p:blipFill>
        <p:spPr>
          <a:xfrm>
            <a:off x="4970279" y="1566452"/>
            <a:ext cx="7050158" cy="3686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16194-B818-EACB-DD11-F8322A0E7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" t="3175" r="5890" b="83771"/>
          <a:stretch/>
        </p:blipFill>
        <p:spPr>
          <a:xfrm>
            <a:off x="5043167" y="295999"/>
            <a:ext cx="6904382" cy="11730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840807-5F6E-CEC5-EF8C-20E4E9DF4E02}"/>
              </a:ext>
            </a:extLst>
          </p:cNvPr>
          <p:cNvSpPr/>
          <p:nvPr/>
        </p:nvSpPr>
        <p:spPr>
          <a:xfrm>
            <a:off x="5043167" y="3237187"/>
            <a:ext cx="2133600" cy="172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238EA5-8570-548E-215E-C7B0EF564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892" y="5223073"/>
            <a:ext cx="2133785" cy="170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9F30F7-DAF3-90AE-C4F8-E1119357B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46" y="8759688"/>
            <a:ext cx="2133785" cy="178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7CCBEB-1CBB-5A06-A242-B1D5E0A59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483" y="2372612"/>
            <a:ext cx="338967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6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D24E07-FB91-D894-9B50-3DA6699DB099}"/>
              </a:ext>
            </a:extLst>
          </p:cNvPr>
          <p:cNvSpPr/>
          <p:nvPr/>
        </p:nvSpPr>
        <p:spPr>
          <a:xfrm>
            <a:off x="278296" y="278296"/>
            <a:ext cx="12496800" cy="91970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D5C0C5-C30D-8157-8863-BCBFAAEA3E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48356" r="4388" b="5314"/>
          <a:stretch/>
        </p:blipFill>
        <p:spPr>
          <a:xfrm>
            <a:off x="5645427" y="4704731"/>
            <a:ext cx="6838122" cy="45189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840807-5F6E-CEC5-EF8C-20E4E9DF4E02}"/>
              </a:ext>
            </a:extLst>
          </p:cNvPr>
          <p:cNvSpPr/>
          <p:nvPr/>
        </p:nvSpPr>
        <p:spPr>
          <a:xfrm>
            <a:off x="3405810" y="2703445"/>
            <a:ext cx="2133600" cy="145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6486B5-64A0-555E-B115-0F03ADBA1788}"/>
              </a:ext>
            </a:extLst>
          </p:cNvPr>
          <p:cNvSpPr/>
          <p:nvPr/>
        </p:nvSpPr>
        <p:spPr>
          <a:xfrm>
            <a:off x="3405810" y="4587176"/>
            <a:ext cx="2133600" cy="145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653AE-80E7-DCB0-645C-7EB4E031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810" y="7666111"/>
            <a:ext cx="2319129" cy="159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F227C-5005-D213-2573-8B847D33C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0" r="3937" b="53232"/>
          <a:stretch/>
        </p:blipFill>
        <p:spPr>
          <a:xfrm>
            <a:off x="397565" y="395851"/>
            <a:ext cx="6917635" cy="4191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4799A-8EE2-CF51-4F6E-F1AE2ADF1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104" y="1974910"/>
            <a:ext cx="3389670" cy="14570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FCAAC7-AB48-2FFF-4D53-92930E9152CD}"/>
              </a:ext>
            </a:extLst>
          </p:cNvPr>
          <p:cNvSpPr/>
          <p:nvPr/>
        </p:nvSpPr>
        <p:spPr>
          <a:xfrm>
            <a:off x="636104" y="2703445"/>
            <a:ext cx="1990802" cy="29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3F1CF8-A75F-F212-F4FB-FE9337D5B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427" y="7522052"/>
            <a:ext cx="2448677" cy="35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7D1AC-877F-418C-CAB5-FCB2810A81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057"/>
          <a:stretch/>
        </p:blipFill>
        <p:spPr>
          <a:xfrm>
            <a:off x="5734149" y="9070746"/>
            <a:ext cx="6895174" cy="2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215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Basis">
  <a:themeElements>
    <a:clrScheme name="Custom 4">
      <a:dk1>
        <a:srgbClr val="96B2A3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3248</TotalTime>
  <Words>1103</Words>
  <Application>Microsoft Office PowerPoint</Application>
  <PresentationFormat>Custom</PresentationFormat>
  <Paragraphs>171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Helvetica Neue</vt:lpstr>
      <vt:lpstr>Palatino</vt:lpstr>
      <vt:lpstr>Arial</vt:lpstr>
      <vt:lpstr>Calibri</vt:lpstr>
      <vt:lpstr>Corbel</vt:lpstr>
      <vt:lpstr>Courier New</vt:lpstr>
      <vt:lpstr>Garamond</vt:lpstr>
      <vt:lpstr>Segoe UI</vt:lpstr>
      <vt:lpstr>Symbol</vt:lpstr>
      <vt:lpstr>Times New Roman</vt:lpstr>
      <vt:lpstr>Wingdings</vt:lpstr>
      <vt:lpstr>Basis</vt:lpstr>
      <vt:lpstr>MCHS Orchestras European music tour information meeting</vt:lpstr>
      <vt:lpstr>Trip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Summer School Options</vt:lpstr>
      <vt:lpstr>Trip Cancellation Insurance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 Costa Orchestras Parents Meeting</dc:title>
  <dc:creator>Debbie Fan</dc:creator>
  <cp:lastModifiedBy>Debbie Fan</cp:lastModifiedBy>
  <cp:revision>6</cp:revision>
  <dcterms:modified xsi:type="dcterms:W3CDTF">2023-09-03T17:29:19Z</dcterms:modified>
</cp:coreProperties>
</file>